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374" r:id="rId2"/>
    <p:sldId id="377" r:id="rId3"/>
    <p:sldId id="379" r:id="rId4"/>
    <p:sldId id="381" r:id="rId5"/>
    <p:sldId id="383" r:id="rId6"/>
    <p:sldId id="384" r:id="rId7"/>
    <p:sldId id="385" r:id="rId8"/>
  </p:sldIdLst>
  <p:sldSz cx="18288000" cy="102965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400" indent="-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800" indent="-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3200" indent="-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600" indent="-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969696"/>
    <a:srgbClr val="D9D9FA"/>
    <a:srgbClr val="A0A3CC"/>
    <a:srgbClr val="646464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5" autoAdjust="0"/>
    <p:restoredTop sz="94629" autoAdjust="0"/>
  </p:normalViewPr>
  <p:slideViewPr>
    <p:cSldViewPr snapToGrid="0" snapToObjects="1">
      <p:cViewPr>
        <p:scale>
          <a:sx n="54" d="100"/>
          <a:sy n="54" d="100"/>
        </p:scale>
        <p:origin x="-1208" y="-296"/>
      </p:cViewPr>
      <p:guideLst>
        <p:guide orient="horz" pos="3243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D322-6C89-A143-8CE9-5E1113BBA782}" type="datetimeFigureOut">
              <a:rPr lang="en-US" smtClean="0"/>
              <a:t>7/25/14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776D-AB8E-5447-A6F1-C1578A840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2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2A41A6-2225-5F4A-B3D6-ABFBE3079D98}" type="datetimeFigureOut">
              <a:rPr lang="en-US"/>
              <a:pPr>
                <a:defRPr/>
              </a:pPr>
              <a:t>7/25/14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4E0FAB-1767-E545-8E1B-7FBD5A94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9144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8288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7432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6576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573372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4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1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Proces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3572338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857654" y="5011063"/>
            <a:ext cx="9989704" cy="2254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6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744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597519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4838" y="5754688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90221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7138" y="4673247"/>
            <a:ext cx="7124060" cy="5149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16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71440"/>
            <a:ext cx="6637160" cy="6391006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8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50046"/>
            <a:ext cx="6637160" cy="641240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7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5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352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81780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7244" y="3299885"/>
            <a:ext cx="16989906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11925988" cy="11763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- summar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57654" y="2474139"/>
            <a:ext cx="11113998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Summary/break slide in bullets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31" y="365126"/>
            <a:ext cx="2085370" cy="67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62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1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82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646464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646464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6191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2338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4568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526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sm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"/>
            <a:ext cx="18288000" cy="102960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n bed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3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scree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8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open door/futur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5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ng on a smart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6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York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7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2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 signatur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175977" y="6686703"/>
            <a:ext cx="5846471" cy="5688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Name and Surname</a:t>
            </a:r>
            <a:endParaRPr lang="en-US" dirty="0" smtClean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175977" y="7412297"/>
            <a:ext cx="6637160" cy="676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175977" y="8088929"/>
            <a:ext cx="6637160" cy="998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24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52736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4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8601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70831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60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42104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72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82099" y="5773614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16095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84896" y="4132663"/>
            <a:ext cx="3945441" cy="5423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4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21145" y="6610179"/>
            <a:ext cx="5246707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83002" y="6610179"/>
            <a:ext cx="5298759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577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7624" y="5496339"/>
            <a:ext cx="2383920" cy="3466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46091" y="4684377"/>
            <a:ext cx="2737865" cy="44761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7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13" r:id="rId10"/>
    <p:sldLayoutId id="2147483811" r:id="rId11"/>
    <p:sldLayoutId id="2147483812" r:id="rId12"/>
    <p:sldLayoutId id="2147483816" r:id="rId13"/>
    <p:sldLayoutId id="2147483814" r:id="rId14"/>
    <p:sldLayoutId id="2147483815" r:id="rId15"/>
    <p:sldLayoutId id="2147483845" r:id="rId16"/>
    <p:sldLayoutId id="2147483818" r:id="rId17"/>
    <p:sldLayoutId id="2147483821" r:id="rId18"/>
    <p:sldLayoutId id="2147483819" r:id="rId19"/>
    <p:sldLayoutId id="2147483820" r:id="rId20"/>
    <p:sldLayoutId id="2147483824" r:id="rId21"/>
    <p:sldLayoutId id="2147483822" r:id="rId22"/>
    <p:sldLayoutId id="2147483823" r:id="rId23"/>
    <p:sldLayoutId id="2147483825" r:id="rId24"/>
    <p:sldLayoutId id="2147483833" r:id="rId25"/>
    <p:sldLayoutId id="2147483836" r:id="rId26"/>
    <p:sldLayoutId id="2147483835" r:id="rId27"/>
    <p:sldLayoutId id="2147483837" r:id="rId28"/>
    <p:sldLayoutId id="2147483838" r:id="rId29"/>
    <p:sldLayoutId id="2147483856" r:id="rId30"/>
    <p:sldLayoutId id="2147483855" r:id="rId31"/>
    <p:sldLayoutId id="2147483841" r:id="rId32"/>
    <p:sldLayoutId id="2147483842" r:id="rId33"/>
    <p:sldLayoutId id="2147483844" r:id="rId34"/>
    <p:sldLayoutId id="2147483847" r:id="rId35"/>
    <p:sldLayoutId id="2147483848" r:id="rId36"/>
    <p:sldLayoutId id="2147483839" r:id="rId37"/>
    <p:sldLayoutId id="2147483840" r:id="rId3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9pPr>
    </p:titleStyle>
    <p:bodyStyle>
      <a:lvl1pPr marL="685800" indent="-685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marL="1485900" indent="-5715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5pPr>
      <a:lvl6pPr marL="5030709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5383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60057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4732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674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349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4023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697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3372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8046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72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7395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40524"/>
            <a:ext cx="18288000" cy="821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6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494946" y="2921592"/>
            <a:ext cx="4119072" cy="1563882"/>
            <a:chOff x="5494946" y="2921592"/>
            <a:chExt cx="4119072" cy="1563882"/>
          </a:xfrm>
        </p:grpSpPr>
        <p:sp>
          <p:nvSpPr>
            <p:cNvPr id="5" name="Rectangle 4"/>
            <p:cNvSpPr/>
            <p:nvPr/>
          </p:nvSpPr>
          <p:spPr>
            <a:xfrm>
              <a:off x="5494946" y="2921592"/>
              <a:ext cx="1324598" cy="1563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19543" y="2921592"/>
              <a:ext cx="2794475" cy="1563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X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204563" y="3411145"/>
            <a:ext cx="11686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</a:t>
            </a:r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</a:rPr>
              <a:t>-first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494946" y="5281704"/>
            <a:ext cx="6495510" cy="1563882"/>
            <a:chOff x="1375873" y="4347451"/>
            <a:chExt cx="6495510" cy="156388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5873" y="4347451"/>
              <a:ext cx="4119073" cy="1563882"/>
              <a:chOff x="1375873" y="4347451"/>
              <a:chExt cx="4119073" cy="156388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375874" y="5486401"/>
                <a:ext cx="4119072" cy="4249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venir Book"/>
                    <a:cs typeface="Avenir Book"/>
                  </a:rPr>
                  <a:t>E</a:t>
                </a:r>
                <a:endParaRPr lang="en-GB" sz="3200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75873" y="4347451"/>
                <a:ext cx="4119072" cy="11389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venir Book"/>
                    <a:cs typeface="Avenir Book"/>
                  </a:rPr>
                  <a:t>X</a:t>
                </a:r>
                <a:endParaRPr lang="en-GB" sz="3200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085490" y="4837004"/>
              <a:ext cx="1785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  <a:sym typeface="Symbol"/>
                </a:rPr>
                <a:t></a:t>
              </a:r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</a:rPr>
                <a:t>-greedy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94946" y="7641816"/>
            <a:ext cx="7856282" cy="1563882"/>
            <a:chOff x="1375873" y="6702847"/>
            <a:chExt cx="7856282" cy="1563882"/>
          </a:xfrm>
        </p:grpSpPr>
        <p:grpSp>
          <p:nvGrpSpPr>
            <p:cNvPr id="29" name="Group 28"/>
            <p:cNvGrpSpPr/>
            <p:nvPr/>
          </p:nvGrpSpPr>
          <p:grpSpPr>
            <a:xfrm>
              <a:off x="1375873" y="6702847"/>
              <a:ext cx="4119073" cy="1563882"/>
              <a:chOff x="1375873" y="6702847"/>
              <a:chExt cx="4119073" cy="15638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375873" y="6702847"/>
                <a:ext cx="4119072" cy="1563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1375874" y="7224141"/>
                <a:ext cx="4119072" cy="52129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375874" y="7745435"/>
                <a:ext cx="4119071" cy="26064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6085490" y="7192400"/>
              <a:ext cx="31466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  <a:sym typeface="Symbol"/>
                </a:rPr>
                <a:t>Other strategies</a:t>
              </a:r>
              <a:endParaRPr lang="en-US" sz="3200" dirty="0" smtClean="0">
                <a:solidFill>
                  <a:srgbClr val="C8C8C8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smtClean="0"/>
              <a:t>Multi-armed Bandit Strategies</a:t>
            </a:r>
            <a:endParaRPr lang="en-GB" cap="none" dirty="0"/>
          </a:p>
        </p:txBody>
      </p:sp>
      <p:sp>
        <p:nvSpPr>
          <p:cNvPr id="49" name="Freeform 48"/>
          <p:cNvSpPr/>
          <p:nvPr/>
        </p:nvSpPr>
        <p:spPr>
          <a:xfrm>
            <a:off x="5494947" y="2921592"/>
            <a:ext cx="4119071" cy="1571579"/>
          </a:xfrm>
          <a:custGeom>
            <a:avLst/>
            <a:gdLst>
              <a:gd name="connsiteX0" fmla="*/ 0 w 2900855"/>
              <a:gd name="connsiteY0" fmla="*/ 0 h 1986455"/>
              <a:gd name="connsiteX1" fmla="*/ 0 w 2900855"/>
              <a:gd name="connsiteY1" fmla="*/ 1986455 h 1986455"/>
              <a:gd name="connsiteX2" fmla="*/ 2900855 w 2900855"/>
              <a:gd name="connsiteY2" fmla="*/ 1986455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0855" h="1986455">
                <a:moveTo>
                  <a:pt x="0" y="0"/>
                </a:moveTo>
                <a:lnTo>
                  <a:pt x="0" y="1986455"/>
                </a:lnTo>
                <a:lnTo>
                  <a:pt x="2900855" y="1986455"/>
                </a:lnTo>
              </a:path>
            </a:pathLst>
          </a:custGeom>
          <a:noFill/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4428505" y="3414993"/>
            <a:ext cx="14535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% imp.</a:t>
            </a:r>
            <a:endParaRPr lang="en-US" sz="3200" dirty="0" smtClean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07672" y="4493171"/>
            <a:ext cx="10936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Time</a:t>
            </a:r>
            <a:endParaRPr lang="en-US" sz="3200" dirty="0" smtClean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8192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9" grpId="0" animBg="1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ym typeface="Symbol"/>
              </a:rPr>
              <a:t>Celtra -Greedy MAB Strategy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551" y="2994418"/>
            <a:ext cx="9831366" cy="27929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ad request</a:t>
            </a:r>
          </a:p>
          <a:p>
            <a:r>
              <a:rPr lang="en-US" dirty="0" smtClean="0"/>
              <a:t>With probability </a:t>
            </a:r>
            <a:r>
              <a:rPr lang="en-US" dirty="0" smtClean="0">
                <a:sym typeface="Symbol"/>
              </a:rPr>
              <a:t>, serve a random variant</a:t>
            </a:r>
          </a:p>
          <a:p>
            <a:r>
              <a:rPr lang="en-US" dirty="0" smtClean="0">
                <a:sym typeface="Symbol"/>
              </a:rPr>
              <a:t>With probability 1–</a:t>
            </a:r>
            <a:r>
              <a:rPr lang="en-US" dirty="0">
                <a:sym typeface="Symbol"/>
              </a:rPr>
              <a:t></a:t>
            </a:r>
            <a:r>
              <a:rPr lang="en-US" dirty="0" smtClean="0">
                <a:sym typeface="Symbol"/>
              </a:rPr>
              <a:t>, serve </a:t>
            </a:r>
            <a:r>
              <a:rPr lang="en-US" u="sng" dirty="0" smtClean="0">
                <a:sym typeface="Symbol"/>
              </a:rPr>
              <a:t>a variant from the greedy slot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4082" y="4435938"/>
            <a:ext cx="4119073" cy="1563882"/>
            <a:chOff x="1375873" y="4347451"/>
            <a:chExt cx="4119073" cy="1563882"/>
          </a:xfrm>
        </p:grpSpPr>
        <p:sp>
          <p:nvSpPr>
            <p:cNvPr id="11" name="Rectangle 10"/>
            <p:cNvSpPr/>
            <p:nvPr/>
          </p:nvSpPr>
          <p:spPr>
            <a:xfrm>
              <a:off x="1375874" y="5486401"/>
              <a:ext cx="4119072" cy="42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75873" y="4347451"/>
              <a:ext cx="4119072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X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7" name="Subtitle 2"/>
          <p:cNvSpPr txBox="1">
            <a:spLocks/>
          </p:cNvSpPr>
          <p:nvPr/>
        </p:nvSpPr>
        <p:spPr>
          <a:xfrm>
            <a:off x="6848551" y="5956372"/>
            <a:ext cx="9831366" cy="279293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Each hour</a:t>
            </a:r>
          </a:p>
          <a:p>
            <a:r>
              <a:rPr lang="en-US" dirty="0" smtClean="0">
                <a:sym typeface="Symbol"/>
              </a:rPr>
              <a:t>Update </a:t>
            </a:r>
            <a:r>
              <a:rPr lang="en-US" dirty="0"/>
              <a:t>knowledge about </a:t>
            </a:r>
            <a:r>
              <a:rPr lang="en-US" dirty="0" smtClean="0"/>
              <a:t>variants (i.e., success rate estimates, </a:t>
            </a:r>
            <a:r>
              <a:rPr lang="en-US" u="sng" dirty="0" smtClean="0"/>
              <a:t>variant comparison results</a:t>
            </a:r>
            <a:r>
              <a:rPr lang="en-US" dirty="0" smtClean="0"/>
              <a:t>) </a:t>
            </a:r>
            <a:endParaRPr lang="en-US" dirty="0" smtClean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209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208321" y="7303102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08321" y="7961586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0035" y="7961587"/>
            <a:ext cx="441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18274" y="6644618"/>
            <a:ext cx="2973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0.25/2 + 0.25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8274" y="5986135"/>
            <a:ext cx="2973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0.25/2 + 0.25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460949" y="6166870"/>
            <a:ext cx="4285338" cy="2282877"/>
            <a:chOff x="2302511" y="7083015"/>
            <a:chExt cx="4285338" cy="2282877"/>
          </a:xfrm>
        </p:grpSpPr>
        <p:sp>
          <p:nvSpPr>
            <p:cNvPr id="60" name="Rectangle 59"/>
            <p:cNvSpPr/>
            <p:nvPr/>
          </p:nvSpPr>
          <p:spPr>
            <a:xfrm>
              <a:off x="2302511" y="7083015"/>
              <a:ext cx="4285338" cy="856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A: 0.375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302511" y="7939094"/>
              <a:ext cx="4285338" cy="856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B: 0.375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02511" y="8795173"/>
              <a:ext cx="4285338" cy="570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D: 0.25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208321" y="5986136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08321" y="6644619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ym typeface="Symbol"/>
              </a:rPr>
              <a:t>Greedy Slot Allocation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551" y="2552984"/>
            <a:ext cx="9831366" cy="21924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Variants A, B, C, D</a:t>
            </a:r>
          </a:p>
          <a:p>
            <a:r>
              <a:rPr lang="en-US" dirty="0" smtClean="0"/>
              <a:t>A better than C</a:t>
            </a:r>
            <a:endParaRPr lang="en-US" u="sng" dirty="0">
              <a:sym typeface="Symbol"/>
            </a:endParaRPr>
          </a:p>
          <a:p>
            <a:r>
              <a:rPr lang="en-US" dirty="0" smtClean="0"/>
              <a:t>B better than C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848551" y="4978909"/>
            <a:ext cx="9831366" cy="4653821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Greedy slot allocation procedure</a:t>
            </a:r>
          </a:p>
          <a:p>
            <a:r>
              <a:rPr lang="en-US" dirty="0">
                <a:sym typeface="Symbol"/>
              </a:rPr>
              <a:t>Sort variants by their success rate from smallest to largest</a:t>
            </a:r>
          </a:p>
          <a:p>
            <a:r>
              <a:rPr lang="en-US" dirty="0" smtClean="0">
                <a:sym typeface="Symbol"/>
              </a:rPr>
              <a:t>Allocate equal shares</a:t>
            </a:r>
          </a:p>
          <a:p>
            <a:r>
              <a:rPr lang="en-US" dirty="0" smtClean="0">
                <a:sym typeface="Symbol"/>
              </a:rPr>
              <a:t>For each variant, reallocate its share equally among the variants that are better than this variant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60949" y="2537220"/>
            <a:ext cx="4285338" cy="2277898"/>
            <a:chOff x="1377816" y="4435938"/>
            <a:chExt cx="4285338" cy="2277898"/>
          </a:xfrm>
        </p:grpSpPr>
        <p:sp>
          <p:nvSpPr>
            <p:cNvPr id="12" name="Rectangle 11"/>
            <p:cNvSpPr/>
            <p:nvPr/>
          </p:nvSpPr>
          <p:spPr>
            <a:xfrm>
              <a:off x="2806262" y="5574887"/>
              <a:ext cx="2856892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C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06262" y="4435938"/>
              <a:ext cx="1428446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34708" y="4435938"/>
              <a:ext cx="1428446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B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7816" y="4435938"/>
              <a:ext cx="1428446" cy="2277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D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4214182" y="8205925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4214182" y="7547441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214182" y="6888958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214182" y="6230475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512720" y="5986136"/>
            <a:ext cx="47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B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9794" y="6644619"/>
            <a:ext cx="501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A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7096" y="7303102"/>
            <a:ext cx="526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D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95638" y="7961586"/>
            <a:ext cx="509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C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cxnSp>
        <p:nvCxnSpPr>
          <p:cNvPr id="26" name="Curved Connector 25"/>
          <p:cNvCxnSpPr>
            <a:stCxn id="5" idx="6"/>
            <a:endCxn id="21" idx="6"/>
          </p:cNvCxnSpPr>
          <p:nvPr/>
        </p:nvCxnSpPr>
        <p:spPr>
          <a:xfrm flipV="1">
            <a:off x="4371837" y="6309303"/>
            <a:ext cx="12700" cy="1975450"/>
          </a:xfrm>
          <a:prstGeom prst="curvedConnector3">
            <a:avLst>
              <a:gd name="adj1" fmla="val 66208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6"/>
            <a:endCxn id="20" idx="6"/>
          </p:cNvCxnSpPr>
          <p:nvPr/>
        </p:nvCxnSpPr>
        <p:spPr>
          <a:xfrm flipV="1">
            <a:off x="4371837" y="6967786"/>
            <a:ext cx="12700" cy="1316967"/>
          </a:xfrm>
          <a:prstGeom prst="curvedConnector3">
            <a:avLst>
              <a:gd name="adj1" fmla="val 468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827971" y="6084283"/>
            <a:ext cx="0" cy="2432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16200000">
            <a:off x="952751" y="6977384"/>
            <a:ext cx="2724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Success rate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5837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44" grpId="1"/>
      <p:bldP spid="46" grpId="0"/>
      <p:bldP spid="46" grpId="1"/>
      <p:bldP spid="48" grpId="0"/>
      <p:bldP spid="48" grpId="1"/>
      <p:bldP spid="49" grpId="0"/>
      <p:bldP spid="49" grpId="1"/>
      <p:bldP spid="41" grpId="0"/>
      <p:bldP spid="41" grpId="1"/>
      <p:bldP spid="42" grpId="0"/>
      <p:bldP spid="42" grpId="1"/>
      <p:bldP spid="5" grpId="0" animBg="1"/>
      <p:bldP spid="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6" grpId="0"/>
      <p:bldP spid="6" grpId="1"/>
      <p:bldP spid="22" grpId="0"/>
      <p:bldP spid="22" grpId="1"/>
      <p:bldP spid="23" grpId="0"/>
      <p:bldP spid="23" grpId="1"/>
      <p:bldP spid="24" grpId="0"/>
      <p:bldP spid="24" grpId="1"/>
      <p:bldP spid="40" grpId="0"/>
      <p:bldP spid="4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110030"/>
            <a:ext cx="18286412" cy="807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7" y="2247769"/>
            <a:ext cx="9171046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7" y="2247769"/>
            <a:ext cx="9171046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2247769"/>
            <a:ext cx="9171047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2247769"/>
            <a:ext cx="9171047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Variant Comparison</a:t>
            </a:r>
            <a:endParaRPr lang="en-GB" cap="non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84805" y="2801064"/>
            <a:ext cx="7388539" cy="2986088"/>
            <a:chOff x="2642565" y="3254636"/>
            <a:chExt cx="7388539" cy="2986088"/>
          </a:xfrm>
        </p:grpSpPr>
        <p:grpSp>
          <p:nvGrpSpPr>
            <p:cNvPr id="10" name="Group 9"/>
            <p:cNvGrpSpPr/>
            <p:nvPr/>
          </p:nvGrpSpPr>
          <p:grpSpPr>
            <a:xfrm>
              <a:off x="2789759" y="3254636"/>
              <a:ext cx="6958012" cy="2986088"/>
              <a:chOff x="2789759" y="3254636"/>
              <a:chExt cx="9212262" cy="2986088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789759" y="3254636"/>
                <a:ext cx="6958012" cy="2986088"/>
              </a:xfrm>
              <a:custGeom>
                <a:avLst/>
                <a:gdLst>
                  <a:gd name="T0" fmla="*/ 0 w 361"/>
                  <a:gd name="T1" fmla="*/ 149 h 155"/>
                  <a:gd name="T2" fmla="*/ 112 w 361"/>
                  <a:gd name="T3" fmla="*/ 86 h 155"/>
                  <a:gd name="T4" fmla="*/ 250 w 361"/>
                  <a:gd name="T5" fmla="*/ 86 h 155"/>
                  <a:gd name="T6" fmla="*/ 361 w 361"/>
                  <a:gd name="T7" fmla="*/ 14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155">
                    <a:moveTo>
                      <a:pt x="0" y="149"/>
                    </a:moveTo>
                    <a:cubicBezTo>
                      <a:pt x="76" y="144"/>
                      <a:pt x="81" y="155"/>
                      <a:pt x="112" y="86"/>
                    </a:cubicBezTo>
                    <a:cubicBezTo>
                      <a:pt x="149" y="0"/>
                      <a:pt x="216" y="8"/>
                      <a:pt x="250" y="86"/>
                    </a:cubicBezTo>
                    <a:cubicBezTo>
                      <a:pt x="280" y="155"/>
                      <a:pt x="285" y="144"/>
                      <a:pt x="361" y="14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5044009" y="3254636"/>
                <a:ext cx="6958012" cy="2986088"/>
              </a:xfrm>
              <a:custGeom>
                <a:avLst/>
                <a:gdLst>
                  <a:gd name="T0" fmla="*/ 0 w 361"/>
                  <a:gd name="T1" fmla="*/ 149 h 155"/>
                  <a:gd name="T2" fmla="*/ 111 w 361"/>
                  <a:gd name="T3" fmla="*/ 86 h 155"/>
                  <a:gd name="T4" fmla="*/ 250 w 361"/>
                  <a:gd name="T5" fmla="*/ 86 h 155"/>
                  <a:gd name="T6" fmla="*/ 361 w 361"/>
                  <a:gd name="T7" fmla="*/ 14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155">
                    <a:moveTo>
                      <a:pt x="0" y="149"/>
                    </a:moveTo>
                    <a:cubicBezTo>
                      <a:pt x="76" y="144"/>
                      <a:pt x="81" y="155"/>
                      <a:pt x="111" y="86"/>
                    </a:cubicBezTo>
                    <a:cubicBezTo>
                      <a:pt x="149" y="0"/>
                      <a:pt x="215" y="8"/>
                      <a:pt x="250" y="86"/>
                    </a:cubicBezTo>
                    <a:cubicBezTo>
                      <a:pt x="280" y="155"/>
                      <a:pt x="285" y="144"/>
                      <a:pt x="361" y="14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2642565" y="3480179"/>
              <a:ext cx="7388539" cy="2760545"/>
            </a:xfrm>
            <a:custGeom>
              <a:avLst/>
              <a:gdLst>
                <a:gd name="connsiteX0" fmla="*/ 0 w 2900855"/>
                <a:gd name="connsiteY0" fmla="*/ 0 h 1986455"/>
                <a:gd name="connsiteX1" fmla="*/ 0 w 2900855"/>
                <a:gd name="connsiteY1" fmla="*/ 1986455 h 1986455"/>
                <a:gd name="connsiteX2" fmla="*/ 2900855 w 2900855"/>
                <a:gd name="connsiteY2" fmla="*/ 1986455 h 198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0855" h="1986455">
                  <a:moveTo>
                    <a:pt x="0" y="0"/>
                  </a:moveTo>
                  <a:lnTo>
                    <a:pt x="0" y="1986455"/>
                  </a:lnTo>
                  <a:lnTo>
                    <a:pt x="2900855" y="1986455"/>
                  </a:lnTo>
                </a:path>
              </a:pathLst>
            </a:custGeom>
            <a:noFill/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4246041" y="3135789"/>
            <a:ext cx="13647" cy="28387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2321" y="3135789"/>
            <a:ext cx="13647" cy="28387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52391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225630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504496" y="6473862"/>
            <a:ext cx="7349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Do we get a random pair swapped</a:t>
            </a:r>
          </a:p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in more than 5% of cases?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58305" y="7915080"/>
            <a:ext cx="8842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No: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	The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red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is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better than the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green</a:t>
            </a:r>
            <a:endParaRPr lang="en-US" dirty="0">
              <a:solidFill>
                <a:srgbClr val="C8C8C8"/>
              </a:solidFill>
              <a:latin typeface="Avenir Book"/>
              <a:cs typeface="Avenir Book"/>
            </a:endParaRPr>
          </a:p>
          <a:p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Yes: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The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difference is not really significant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10235828" y="2994417"/>
            <a:ext cx="7942988" cy="35476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Multiple-comparison procedures</a:t>
            </a:r>
          </a:p>
          <a:p>
            <a:r>
              <a:rPr lang="en-US" dirty="0" err="1" smtClean="0"/>
              <a:t>Marascuilo</a:t>
            </a:r>
            <a:r>
              <a:rPr lang="en-US" dirty="0" smtClean="0"/>
              <a:t> procedure (pairwise)</a:t>
            </a:r>
          </a:p>
          <a:p>
            <a:r>
              <a:rPr lang="en-US" dirty="0" err="1" smtClean="0">
                <a:sym typeface="Symbol"/>
              </a:rPr>
              <a:t>Tukey</a:t>
            </a:r>
            <a:r>
              <a:rPr lang="en-US" dirty="0" smtClean="0">
                <a:sym typeface="Symbol"/>
              </a:rPr>
              <a:t>-Kramer procedure (pairwise)</a:t>
            </a:r>
          </a:p>
          <a:p>
            <a:r>
              <a:rPr lang="en-US" dirty="0" err="1" smtClean="0">
                <a:sym typeface="Symbol"/>
              </a:rPr>
              <a:t>Dunnett’s</a:t>
            </a:r>
            <a:r>
              <a:rPr lang="en-US" dirty="0" smtClean="0">
                <a:sym typeface="Symbol"/>
              </a:rPr>
              <a:t> procedure (vs. control)</a:t>
            </a:r>
          </a:p>
          <a:p>
            <a:r>
              <a:rPr lang="en-US" dirty="0" smtClean="0">
                <a:sym typeface="Symbol"/>
              </a:rPr>
              <a:t>MCB (vs. best or worst)</a:t>
            </a:r>
          </a:p>
        </p:txBody>
      </p:sp>
      <p:sp>
        <p:nvSpPr>
          <p:cNvPr id="28" name="Oval 27"/>
          <p:cNvSpPr/>
          <p:nvPr/>
        </p:nvSpPr>
        <p:spPr>
          <a:xfrm>
            <a:off x="5642593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97080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0235828" y="6812023"/>
            <a:ext cx="7942988" cy="2206113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Symbol"/>
              </a:rPr>
              <a:t>Correction </a:t>
            </a:r>
            <a:r>
              <a:rPr lang="en-US" dirty="0">
                <a:sym typeface="Symbol"/>
              </a:rPr>
              <a:t>due to multiple tests</a:t>
            </a:r>
          </a:p>
          <a:p>
            <a:r>
              <a:rPr lang="en-US" dirty="0" err="1">
                <a:sym typeface="Symbol"/>
              </a:rPr>
              <a:t>Boneferroni</a:t>
            </a:r>
            <a:r>
              <a:rPr lang="en-US" dirty="0">
                <a:sym typeface="Symbol"/>
              </a:rPr>
              <a:t> correction</a:t>
            </a:r>
          </a:p>
          <a:p>
            <a:r>
              <a:rPr lang="en-US" dirty="0" err="1">
                <a:sym typeface="Symbol"/>
              </a:rPr>
              <a:t>Sidak</a:t>
            </a:r>
            <a:r>
              <a:rPr lang="en-US" dirty="0">
                <a:sym typeface="Symbol"/>
              </a:rPr>
              <a:t> correction</a:t>
            </a:r>
          </a:p>
        </p:txBody>
      </p:sp>
    </p:spTree>
    <p:extLst>
      <p:ext uri="{BB962C8B-B14F-4D97-AF65-F5344CB8AC3E}">
        <p14:creationId xmlns:p14="http://schemas.microsoft.com/office/powerpoint/2010/main" val="380531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/>
      <p:bldP spid="25" grpId="0"/>
      <p:bldP spid="27" grpId="0" uiExpand="1" build="p"/>
      <p:bldP spid="28" grpId="0" animBg="1"/>
      <p:bldP spid="28" grpId="1" animBg="1"/>
      <p:bldP spid="29" grpId="0" animBg="1"/>
      <p:bldP spid="29" grpId="1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Real-life Example</a:t>
            </a:r>
            <a:endParaRPr lang="en-GB" cap="none" dirty="0"/>
          </a:p>
        </p:txBody>
      </p:sp>
      <p:pic>
        <p:nvPicPr>
          <p:cNvPr id="2050" name="Picture 2" descr="C:\Users\Administrator\Desktop\Celtra_coin_toss\screensho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1442856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eltra_coin_toss\screensh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4327494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eltra_coin_toss\screenshot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7212133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88" y="3356164"/>
            <a:ext cx="11047413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9389659" y="2906973"/>
            <a:ext cx="3330054" cy="2811439"/>
          </a:xfrm>
          <a:custGeom>
            <a:avLst/>
            <a:gdLst>
              <a:gd name="connsiteX0" fmla="*/ 0 w 3275463"/>
              <a:gd name="connsiteY0" fmla="*/ 2811439 h 2811439"/>
              <a:gd name="connsiteX1" fmla="*/ 955344 w 3275463"/>
              <a:gd name="connsiteY1" fmla="*/ 0 h 2811439"/>
              <a:gd name="connsiteX2" fmla="*/ 3275463 w 3275463"/>
              <a:gd name="connsiteY2" fmla="*/ 0 h 281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5463" h="2811439">
                <a:moveTo>
                  <a:pt x="0" y="2811439"/>
                </a:moveTo>
                <a:lnTo>
                  <a:pt x="955344" y="0"/>
                </a:lnTo>
                <a:lnTo>
                  <a:pt x="3275463" y="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10112990" y="5513695"/>
            <a:ext cx="2606721" cy="764275"/>
          </a:xfrm>
          <a:custGeom>
            <a:avLst/>
            <a:gdLst>
              <a:gd name="connsiteX0" fmla="*/ 0 w 2606722"/>
              <a:gd name="connsiteY0" fmla="*/ 0 h 0"/>
              <a:gd name="connsiteX1" fmla="*/ 2606722 w 260672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6722">
                <a:moveTo>
                  <a:pt x="0" y="0"/>
                </a:moveTo>
                <a:lnTo>
                  <a:pt x="2606722" y="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9389659" y="6660107"/>
            <a:ext cx="3330053" cy="1951630"/>
          </a:xfrm>
          <a:custGeom>
            <a:avLst/>
            <a:gdLst>
              <a:gd name="connsiteX0" fmla="*/ 0 w 3302758"/>
              <a:gd name="connsiteY0" fmla="*/ 0 h 1951630"/>
              <a:gd name="connsiteX1" fmla="*/ 1201003 w 3302758"/>
              <a:gd name="connsiteY1" fmla="*/ 1951630 h 1951630"/>
              <a:gd name="connsiteX2" fmla="*/ 3302758 w 3302758"/>
              <a:gd name="connsiteY2" fmla="*/ 195163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758" h="1951630">
                <a:moveTo>
                  <a:pt x="0" y="0"/>
                </a:moveTo>
                <a:lnTo>
                  <a:pt x="1201003" y="1951630"/>
                </a:lnTo>
                <a:lnTo>
                  <a:pt x="3302758" y="195163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3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Template_wip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Template_wip_1.pot</Template>
  <TotalTime>10524</TotalTime>
  <Words>222</Words>
  <Application>Microsoft Macintosh PowerPoint</Application>
  <PresentationFormat>Custom</PresentationFormat>
  <Paragraphs>59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Template_wip_1</vt:lpstr>
      <vt:lpstr>PowerPoint Presentation</vt:lpstr>
      <vt:lpstr>Multi-armed Bandit Strategies</vt:lpstr>
      <vt:lpstr>Celtra -Greedy MAB Strategy</vt:lpstr>
      <vt:lpstr>Greedy Slot Allocation</vt:lpstr>
      <vt:lpstr>PowerPoint Presentation</vt:lpstr>
      <vt:lpstr>Variant Comparison</vt:lpstr>
      <vt:lpstr>Real-life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Ajda Rotar</dc:creator>
  <cp:lastModifiedBy>Miha Grcar</cp:lastModifiedBy>
  <cp:revision>629</cp:revision>
  <dcterms:created xsi:type="dcterms:W3CDTF">2014-04-15T09:18:31Z</dcterms:created>
  <dcterms:modified xsi:type="dcterms:W3CDTF">2014-07-25T05:34:17Z</dcterms:modified>
</cp:coreProperties>
</file>